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Tahom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Diagram of a speaker verification pipeline.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c78b7016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c78b7016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c78b7016d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c78b7016d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78b701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c78b701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c78b7016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c78b7016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c78b7016d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c78b7016d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c8901c68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c8901c68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c8901c68d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c8901c68d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c78b70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c78b70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78b7016d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c78b7016d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c78b7016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c78b7016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roadmap or flowchart for future directions.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78b701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78b701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c78b701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c78b701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78b7016d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c78b7016d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c78b7016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c78b7016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c78b701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c78b701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c78b701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c78b701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C757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78b701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78b701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prepare the dataset for modeling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78b701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c78b701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segments considered valid, we extracted a range of traditional audio features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Figure 1 illustrates why spectral features are valuable: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Highlighting feature extraction from frequency bands.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78b7016d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78b7016d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These approaches allowed the models to learn features automatically without manual feature engineering.</a:t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78b7016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c78b7016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 ML models, such as …, were trained on the extracted features.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4" name="Google Shape;14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7"/>
          <p:cNvSpPr/>
          <p:nvPr>
            <p:ph idx="3" type="pic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2" type="pic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Google Shape;57;p9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700" y="2762873"/>
            <a:ext cx="2277476" cy="162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Speaker Verification using Machine and Deep Learning Approaches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on the VoxCeleb Dataset</a:t>
            </a:r>
            <a:endParaRPr sz="3600"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467750" y="3786181"/>
            <a:ext cx="8219100" cy="6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440"/>
              <a:buNone/>
            </a:pPr>
            <a:r>
              <a:rPr lang="en" sz="1220"/>
              <a:t>Yixiong Chen, Zuojun Zhou, Susan Wang, Yuhao Zheng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220"/>
              <a:t>Dec. 6th, 2024</a:t>
            </a:r>
            <a:endParaRPr sz="12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Three Multilayer Perceptron (MLP) Architectures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SmallNet, MediumNet, LargeNet.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trained from scratch using extracted embeddings.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Pre-trained Models (on 200-speaker subset)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Wav2Vec: Fine-tuned for speaker classification.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YAMNet: Adapted from sound event detection to speaker tasks.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Evaluation Metrics</a:t>
            </a:r>
            <a:endParaRPr sz="3020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Accuracy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% of correctly classified samples.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Primary metric for comparison.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Training Time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Qualitative assessment of computational overhead.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balances clarity in comparisons and real-world feasibility.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Experiment Setup</a:t>
            </a:r>
            <a:endParaRPr sz="3000"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Dataset: VoxCeleb (200-speaker subset used for consistency).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 split: 80% training, 20% testing (no speaker overlap).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Inputs: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ML</a:t>
            </a:r>
            <a:r>
              <a:rPr lang="en" sz="2000">
                <a:solidFill>
                  <a:schemeClr val="dk1"/>
                </a:solidFill>
              </a:rPr>
              <a:t>: Hand-crafted features (e.g., MFCCs, ZCR).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DL</a:t>
            </a:r>
            <a:r>
              <a:rPr lang="en" sz="2000">
                <a:solidFill>
                  <a:schemeClr val="dk1"/>
                </a:solidFill>
              </a:rPr>
              <a:t>: Raw audio or spectrograms.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Baseline vs. fine-tuned models tested.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533922" y="1253475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Baseline Performance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b="1" lang="en" sz="1500">
                <a:solidFill>
                  <a:schemeClr val="dk1"/>
                </a:solidFill>
              </a:rPr>
              <a:t>Naive Bayes</a:t>
            </a:r>
            <a:r>
              <a:rPr lang="en" sz="1500">
                <a:solidFill>
                  <a:schemeClr val="dk1"/>
                </a:solidFill>
              </a:rPr>
              <a:t>: 24.15%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b="1" lang="en" sz="1500">
                <a:solidFill>
                  <a:schemeClr val="dk1"/>
                </a:solidFill>
              </a:rPr>
              <a:t>Logistic Regression</a:t>
            </a:r>
            <a:r>
              <a:rPr lang="en" sz="1500">
                <a:solidFill>
                  <a:schemeClr val="dk1"/>
                </a:solidFill>
              </a:rPr>
              <a:t>: 36.41%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b="1" lang="en" sz="1500">
                <a:solidFill>
                  <a:schemeClr val="dk1"/>
                </a:solidFill>
              </a:rPr>
              <a:t>Support Vector Machine (SVM)</a:t>
            </a:r>
            <a:r>
              <a:rPr lang="en" sz="1500">
                <a:solidFill>
                  <a:schemeClr val="dk1"/>
                </a:solidFill>
              </a:rPr>
              <a:t>: 37.61%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b="1" lang="en" sz="1500">
                <a:solidFill>
                  <a:schemeClr val="dk1"/>
                </a:solidFill>
              </a:rPr>
              <a:t>Random Forest</a:t>
            </a:r>
            <a:r>
              <a:rPr lang="en" sz="1500">
                <a:solidFill>
                  <a:schemeClr val="dk1"/>
                </a:solidFill>
              </a:rPr>
              <a:t>: 33.83%</a:t>
            </a:r>
            <a:endParaRPr sz="1500"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720622" y="1253475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535">
                <a:solidFill>
                  <a:schemeClr val="dk1"/>
                </a:solidFill>
              </a:rPr>
              <a:t>Hyperparameter Optimization</a:t>
            </a:r>
            <a:endParaRPr b="1"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5"/>
              <a:buChar char="▪"/>
            </a:pPr>
            <a:r>
              <a:rPr lang="en" sz="1535">
                <a:solidFill>
                  <a:schemeClr val="dk1"/>
                </a:solidFill>
              </a:rPr>
              <a:t>Optimized </a:t>
            </a:r>
            <a:r>
              <a:rPr b="1" lang="en" sz="1535">
                <a:solidFill>
                  <a:schemeClr val="dk1"/>
                </a:solidFill>
              </a:rPr>
              <a:t>XGBoost</a:t>
            </a:r>
            <a:r>
              <a:rPr lang="en" sz="1535">
                <a:solidFill>
                  <a:schemeClr val="dk1"/>
                </a:solidFill>
              </a:rPr>
              <a:t> achieved </a:t>
            </a:r>
            <a:r>
              <a:rPr b="1" lang="en" sz="1535">
                <a:solidFill>
                  <a:schemeClr val="dk1"/>
                </a:solidFill>
              </a:rPr>
              <a:t>35.35%</a:t>
            </a:r>
            <a:r>
              <a:rPr lang="en" sz="1535">
                <a:solidFill>
                  <a:schemeClr val="dk1"/>
                </a:solidFill>
              </a:rPr>
              <a:t> accuracy</a:t>
            </a:r>
            <a:endParaRPr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5"/>
              <a:buChar char="▪"/>
            </a:pPr>
            <a:r>
              <a:rPr lang="en" sz="1535">
                <a:solidFill>
                  <a:schemeClr val="dk1"/>
                </a:solidFill>
              </a:rPr>
              <a:t>Key tuned parameters:</a:t>
            </a:r>
            <a:endParaRPr sz="1535">
              <a:solidFill>
                <a:schemeClr val="dk1"/>
              </a:solidFill>
            </a:endParaRPr>
          </a:p>
          <a:p>
            <a:pPr indent="-32607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5"/>
              <a:buChar char="o"/>
            </a:pPr>
            <a:r>
              <a:rPr lang="en" sz="1535">
                <a:solidFill>
                  <a:schemeClr val="dk1"/>
                </a:solidFill>
              </a:rPr>
              <a:t>Learning rate: 0.05</a:t>
            </a:r>
            <a:endParaRPr sz="1535">
              <a:solidFill>
                <a:schemeClr val="dk1"/>
              </a:solidFill>
            </a:endParaRPr>
          </a:p>
          <a:p>
            <a:pPr indent="-32607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5"/>
              <a:buChar char="o"/>
            </a:pPr>
            <a:r>
              <a:rPr lang="en" sz="1535">
                <a:solidFill>
                  <a:schemeClr val="dk1"/>
                </a:solidFill>
              </a:rPr>
              <a:t>Max depth: 10</a:t>
            </a:r>
            <a:endParaRPr sz="1535">
              <a:solidFill>
                <a:schemeClr val="dk1"/>
              </a:solidFill>
            </a:endParaRPr>
          </a:p>
          <a:p>
            <a:pPr indent="-32607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5"/>
              <a:buChar char="o"/>
            </a:pPr>
            <a:r>
              <a:rPr lang="en" sz="1535">
                <a:solidFill>
                  <a:schemeClr val="dk1"/>
                </a:solidFill>
              </a:rPr>
              <a:t>Estimators: 1000</a:t>
            </a:r>
            <a:endParaRPr sz="1535">
              <a:solidFill>
                <a:schemeClr val="dk1"/>
              </a:solidFill>
            </a:endParaRPr>
          </a:p>
          <a:p>
            <a:pPr indent="-32607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5"/>
              <a:buChar char="o"/>
            </a:pPr>
            <a:r>
              <a:rPr lang="en" sz="1535">
                <a:solidFill>
                  <a:schemeClr val="dk1"/>
                </a:solidFill>
              </a:rPr>
              <a:t>Subsample: 0.4</a:t>
            </a:r>
            <a:endParaRPr sz="213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533919" y="106672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MLP Models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75" y="1393903"/>
            <a:ext cx="6522349" cy="10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5" y="2534623"/>
            <a:ext cx="6556450" cy="18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11676" l="0" r="0" t="0"/>
          <a:stretch/>
        </p:blipFill>
        <p:spPr>
          <a:xfrm>
            <a:off x="1057250" y="3430038"/>
            <a:ext cx="3319825" cy="1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10929" l="0" r="0" t="0"/>
          <a:stretch/>
        </p:blipFill>
        <p:spPr>
          <a:xfrm>
            <a:off x="4011200" y="3453951"/>
            <a:ext cx="3414449" cy="16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533919" y="10329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Fine-Tuned Models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HuBERT</a:t>
            </a:r>
            <a:r>
              <a:rPr lang="en" sz="1700">
                <a:solidFill>
                  <a:schemeClr val="dk1"/>
                </a:solidFill>
              </a:rPr>
              <a:t>: Not fine-tuned; high computational cost.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rPr lang="en" sz="1700">
                <a:solidFill>
                  <a:schemeClr val="dk1"/>
                </a:solidFill>
              </a:rPr>
              <a:t>One iteration is ≈ 17 seconds for a batch of two audio clips,               equivalent to 203 hours for an epoch.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Wav2Vec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rPr lang="en" sz="1700">
                <a:solidFill>
                  <a:schemeClr val="dk1"/>
                </a:solidFill>
              </a:rPr>
              <a:t>Training: 84.92%; Validation: 60.03%. (Took about 7 hours (3.8 iterations per second) to train the model for 10 epochs)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533919" y="10814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YAMNet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313" y="1523601"/>
            <a:ext cx="6149375" cy="9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375" y="2708175"/>
            <a:ext cx="6841251" cy="202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Overall Performance Comparison</a:t>
            </a:r>
            <a:endParaRPr b="1" sz="3000"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533919" y="11109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Deep Learning Outperforms Traditional Machine Learning 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Wav2Vec Model: Validation Accuracy: 60.03%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Best ML Model (SVM): </a:t>
            </a:r>
            <a:r>
              <a:rPr lang="en" sz="1900">
                <a:solidFill>
                  <a:schemeClr val="dk1"/>
                </a:solidFill>
              </a:rPr>
              <a:t>Validation </a:t>
            </a:r>
            <a:r>
              <a:rPr lang="en" sz="1900">
                <a:solidFill>
                  <a:schemeClr val="dk1"/>
                </a:solidFill>
              </a:rPr>
              <a:t>Accuracy: 37.61%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Performance Gap: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DL models effectively capture complex speaker-specific features.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Traditional ML relies on on manually designed features (MFCCs, ZCR)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Computational Considerations</a:t>
            </a:r>
            <a:endParaRPr b="1" sz="3000"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533919" y="113052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Traditional ML Models: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Hardware: Trained on Apple M2 Pro CPU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Pros: Quick training iterations, low resource requirements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Suitability: Ideal for environments with limited computational power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Deep Learning Models: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Hardware: Trained on AMD Ryzen 5900X CPU &amp; NVIDIA RTX 3060 GPU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Cons: Higher computational demands, longer training times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Trade-Off: Achieves higher accuracy but requires more computational resources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Conclusion, Future Work</a:t>
            </a:r>
            <a:endParaRPr b="1" sz="3000"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533919" y="115997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DL models (Wav2Vec) outperform ML in speaker verification.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ML still works for lightweight applications.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Future Directions: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Making deep learning methods more resource-efficient.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Optimize training pipelines to reduce computational overhead without losing performance. (Pre-process and cache audio features)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75" y="1271738"/>
            <a:ext cx="3578775" cy="26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sz="3000"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533925" y="1390650"/>
            <a:ext cx="46542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Speak Verification</a:t>
            </a:r>
            <a:r>
              <a:rPr lang="en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recognize who is speaking from a clip of audio recordings accurately.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Importance: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Device unlocking, Touchless control, create personalization, etc.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</a:t>
            </a:r>
            <a:r>
              <a:rPr lang="en" sz="2000">
                <a:solidFill>
                  <a:schemeClr val="dk1"/>
                </a:solidFill>
              </a:rPr>
              <a:t>uge r</a:t>
            </a:r>
            <a:r>
              <a:rPr lang="en" sz="2000">
                <a:solidFill>
                  <a:schemeClr val="dk1"/>
                </a:solidFill>
              </a:rPr>
              <a:t>eal-world usage with a focus on security and usability.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533919" y="2143044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Thank You!</a:t>
            </a: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Any </a:t>
            </a:r>
            <a:r>
              <a:rPr b="1" lang="en" sz="3300"/>
              <a:t>Questions?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529344" y="11654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[1] McFee, B., et al. ”librosa: Audio and music signal analysis in python.” Proceedings of the 14th Python in Science Conference. 2015.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[2] Chen, T., and Guestrin, C. ”XGBoost: A scalable tree boosting system.” Proceedings of the 22nd ACM SIGKDD International Conference on Knowledge Discovery and Data Mining. 2016.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[3] Schneider, S., Baevski, A., Collobert, R., Auli, M. (2019). ”Wav2vec: Unsupervised pre-training for speech recognition.” In Advances in Neural Information Processing Systems (pp. 8012-8022).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[4] Hsu, W.-N., Heigold, G., Bollegala, D., Chen, J., Eisenschlos, J., Raffel, C., Auli, M. (2021). ”HuBERT: Self-Supervised Speech Representation Learning by Masked Prediction of Hidden Units.” arXiv preprint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arXiv:2106.07447.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[5] Campbell, N., Klatt, D., Bergstra, J., Bergstra, S. (2020). ”YAM-Net: A Pretrained Audio Event Classification Model and Dataset.” arXivpreprint arXiv:2009.03029.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[6] Praat Developers. ”pyin: Pitch tracking.” https://librosa.org/doc/main/generated/librosa.pyin.html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[7] Loshchilov, I., Hutter, F. (2017). ”Decoupled Weight Decay Regularization.” arXiv preprint arXiv:1711.05101.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SzPts val="1018"/>
              <a:buNone/>
            </a:pPr>
            <a:r>
              <a:rPr lang="en" sz="1225">
                <a:solidFill>
                  <a:schemeClr val="dk1"/>
                </a:solidFill>
              </a:rPr>
              <a:t>[8] TensorFlow Hub Team. ”TensorFlow Hub.” https://www.tensorflow.org/hub.</a:t>
            </a:r>
            <a:endParaRPr sz="146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Goal</a:t>
            </a:r>
            <a:endParaRPr sz="3000"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lang="en" sz="2000">
                <a:solidFill>
                  <a:schemeClr val="dk1"/>
                </a:solidFill>
              </a:rPr>
              <a:t>uild &gt;1 models that can accurately recognize who is speaking from audio recordings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compare the performance of Machine Learning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>
                <a:solidFill>
                  <a:schemeClr val="dk1"/>
                </a:solidFill>
              </a:rPr>
              <a:t>Deep Learning</a:t>
            </a:r>
            <a:r>
              <a:rPr lang="en" sz="2000">
                <a:solidFill>
                  <a:schemeClr val="dk1"/>
                </a:solidFill>
              </a:rPr>
              <a:t> approaches on the in different situations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Overview: VoxCeleb</a:t>
            </a:r>
            <a:endParaRPr b="1" sz="30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538"/>
            <a:ext cx="9144003" cy="34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63" y="2593401"/>
            <a:ext cx="7823227" cy="22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Dataset Overview</a:t>
            </a:r>
            <a:endParaRPr b="1"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533919" y="10038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Key Features: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Diversity and scale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Real-world noises and variability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Opportunity for preprocessing and augmentation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Preprocessing</a:t>
            </a:r>
            <a:endParaRPr b="1" sz="30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b="1" lang="en" sz="1900">
                <a:solidFill>
                  <a:schemeClr val="dk1"/>
                </a:solidFill>
              </a:rPr>
              <a:t>Normalization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resample to 16 kHz </a:t>
            </a:r>
            <a:endParaRPr sz="1900">
              <a:solidFill>
                <a:schemeClr val="dk1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maintain uniform time resolution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trimmed to remove silence and background noise</a:t>
            </a:r>
            <a:endParaRPr sz="1900">
              <a:solidFill>
                <a:schemeClr val="dk1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focus on speech segments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b="1" lang="en" sz="1900">
                <a:solidFill>
                  <a:schemeClr val="dk1"/>
                </a:solidFill>
              </a:rPr>
              <a:t>Augmentation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time masking, pitch shifting, noise addition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increase robustness to real-world variability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25" y="1893013"/>
            <a:ext cx="4145952" cy="20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33922" y="1314450"/>
            <a:ext cx="45948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For traditional ML models: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Pitch</a:t>
            </a:r>
            <a:r>
              <a:rPr lang="en" sz="1700">
                <a:solidFill>
                  <a:schemeClr val="dk1"/>
                </a:solidFill>
              </a:rPr>
              <a:t>: Mean and standard deviation of fundamental frequency (f0) </a:t>
            </a:r>
            <a:endParaRPr sz="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Mel-Frequency Cepstral Coefficients (MFCCs)</a:t>
            </a:r>
            <a:r>
              <a:rPr lang="en" sz="1700">
                <a:solidFill>
                  <a:schemeClr val="dk1"/>
                </a:solidFill>
              </a:rPr>
              <a:t>: 13 Mel-Frequency Cepstral coefficients and their deltas.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Spectral Features</a:t>
            </a:r>
            <a:r>
              <a:rPr lang="en" sz="1700">
                <a:solidFill>
                  <a:schemeClr val="dk1"/>
                </a:solidFill>
              </a:rPr>
              <a:t>:</a:t>
            </a:r>
            <a:r>
              <a:rPr lang="en" sz="1700">
                <a:solidFill>
                  <a:schemeClr val="dk1"/>
                </a:solidFill>
              </a:rPr>
              <a:t> Centroid, contrast, and chroma.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Energy, Zero-Crossing Rate (ZCR)</a:t>
            </a:r>
            <a:r>
              <a:rPr lang="en" sz="1700">
                <a:solidFill>
                  <a:schemeClr val="dk1"/>
                </a:solidFill>
              </a:rPr>
              <a:t>: Capture signal dynamics.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33922" y="1390650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For DL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Direct use of raw audio or log-Mel spectrograms.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025" y="837425"/>
            <a:ext cx="2705024" cy="3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ML Models</a:t>
            </a:r>
            <a:endParaRPr sz="30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Support Vector Machines (SVM):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Kernels: Linear, RBF.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Tuned Parameters using grid search: C (regularization), γ (kernel coefficient).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Random Forest: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Decision trees optimized for depth and estimators.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XGBoost: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Advanced tree-based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